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92" r:id="rId2"/>
    <p:sldId id="288" r:id="rId3"/>
    <p:sldId id="289" r:id="rId4"/>
    <p:sldId id="290" r:id="rId5"/>
    <p:sldId id="291" r:id="rId6"/>
    <p:sldId id="260" r:id="rId7"/>
    <p:sldId id="262" r:id="rId8"/>
    <p:sldId id="263" r:id="rId9"/>
    <p:sldId id="293" r:id="rId10"/>
    <p:sldId id="294" r:id="rId11"/>
    <p:sldId id="295" r:id="rId12"/>
    <p:sldId id="296" r:id="rId13"/>
    <p:sldId id="265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7" r:id="rId24"/>
    <p:sldId id="298" r:id="rId25"/>
    <p:sldId id="299" r:id="rId26"/>
    <p:sldId id="278" r:id="rId27"/>
    <p:sldId id="279" r:id="rId28"/>
    <p:sldId id="269" r:id="rId29"/>
    <p:sldId id="280" r:id="rId30"/>
    <p:sldId id="281" r:id="rId31"/>
    <p:sldId id="301" r:id="rId32"/>
    <p:sldId id="302" r:id="rId33"/>
    <p:sldId id="303" r:id="rId34"/>
    <p:sldId id="282" r:id="rId35"/>
    <p:sldId id="304" r:id="rId36"/>
    <p:sldId id="300" r:id="rId37"/>
    <p:sldId id="283" r:id="rId38"/>
    <p:sldId id="305" r:id="rId39"/>
    <p:sldId id="307" r:id="rId40"/>
    <p:sldId id="308" r:id="rId41"/>
    <p:sldId id="309" r:id="rId42"/>
    <p:sldId id="285" r:id="rId43"/>
    <p:sldId id="310" r:id="rId44"/>
    <p:sldId id="286" r:id="rId45"/>
    <p:sldId id="311" r:id="rId46"/>
    <p:sldId id="313" r:id="rId47"/>
    <p:sldId id="314" r:id="rId48"/>
    <p:sldId id="315" r:id="rId49"/>
    <p:sldId id="312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4694" autoAdjust="0"/>
  </p:normalViewPr>
  <p:slideViewPr>
    <p:cSldViewPr snapToGrid="0" snapToObjects="1">
      <p:cViewPr>
        <p:scale>
          <a:sx n="125" d="100"/>
          <a:sy n="125" d="100"/>
        </p:scale>
        <p:origin x="1062" y="4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16E5C-E1F0-4512-8F2A-E2A9BA995868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CB5EF-8E01-4E37-8C44-E821EBA2F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4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8C5E1-F1B4-45ED-A9CE-05147D12AD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8C5E1-F1B4-45ED-A9CE-05147D12AD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6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7970" indent="-16797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8C5E1-F1B4-45ED-A9CE-05147D12AD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8C5E1-F1B4-45ED-A9CE-05147D12AD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59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DAE273-BC78-4E1F-A571-72E472EE3AD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75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90387"/>
            <a:ext cx="7772400" cy="110251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North Pacific Swordfish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2023 Benchmark Stock Assessment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Hirotaka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Ijima</a:t>
            </a:r>
            <a:r>
              <a:rPr lang="en-US" dirty="0" smtClean="0">
                <a:solidFill>
                  <a:schemeClr val="bg1"/>
                </a:solidFill>
              </a:rPr>
              <a:t>, BILLWG Chair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Michelle Sculley, lead modeler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57175" indent="-257175">
              <a:buFont typeface="Wingdings" pitchFamily="2" charset="2"/>
              <a:buChar char="ü"/>
            </a:pPr>
            <a:r>
              <a:rPr lang="en-US" dirty="0" smtClean="0"/>
              <a:t>2023 </a:t>
            </a:r>
            <a:r>
              <a:rPr lang="en-US" dirty="0"/>
              <a:t>benchmark assessment used the Stock Synthesis 3.30 assessment model in a maximum likelihood estimation framework with some parameter constraints for fishery selectivity parameters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 smtClean="0"/>
              <a:t>The assessment covers almost the entire North Pacific, using a fleets-as-areas approach to account for the WCNPO and N EPO regions.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 smtClean="0"/>
              <a:t>The N EPO region only contributed about ~10% of the total catch on average over the last 20 years</a:t>
            </a:r>
            <a:endParaRPr lang="en-US" dirty="0"/>
          </a:p>
          <a:p>
            <a:pPr marL="257175" indent="-257175">
              <a:buFont typeface="Wingdings" pitchFamily="2" charset="2"/>
              <a:buChar char="ü"/>
            </a:pPr>
            <a:r>
              <a:rPr lang="en-US" dirty="0" smtClean="0"/>
              <a:t>Stock projections were conducted for 2022-2031 using the deterministic forecasts through SS with 100 bootstraps for each scenario using the stock-recruitment curve.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0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1" y="114302"/>
            <a:ext cx="37907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>
                <a:latin typeface="+mj-lt"/>
                <a:cs typeface="Times New Roman" panose="02020603050405020304" pitchFamily="18" charset="0"/>
              </a:rPr>
              <a:t>Data Observation Model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66240" y="808185"/>
            <a:ext cx="8667650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75" b="1" dirty="0">
                <a:latin typeface="+mj-lt"/>
                <a:cs typeface="Times New Roman" panose="02020603050405020304" pitchFamily="18" charset="0"/>
              </a:rPr>
              <a:t>Abundance Indices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Lognormal observation errors for abundance indices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log(SE) = sqrt(log(1+CV</a:t>
            </a:r>
            <a:r>
              <a:rPr lang="en-US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)) for the individual CPUE standardizations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Values of log(SE) &lt; 0.20 were rescaled to set log(SE) = 0.20</a:t>
            </a:r>
          </a:p>
          <a:p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875" b="1" dirty="0">
                <a:latin typeface="+mj-lt"/>
                <a:cs typeface="Times New Roman" panose="02020603050405020304" pitchFamily="18" charset="0"/>
              </a:rPr>
              <a:t>Size Composition Data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Multinomial observation errors for size composition data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Size compositions with fewer than 15 individuals measured were removed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Effective sample size was number of fish measured/10, with all year/quarters greater than 50 set to 50.</a:t>
            </a:r>
          </a:p>
        </p:txBody>
      </p:sp>
    </p:spTree>
    <p:extLst>
      <p:ext uri="{BB962C8B-B14F-4D97-AF65-F5344CB8AC3E}">
        <p14:creationId xmlns:p14="http://schemas.microsoft.com/office/powerpoint/2010/main" val="41133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50" y="273844"/>
            <a:ext cx="8987212" cy="994172"/>
          </a:xfrm>
        </p:spPr>
        <p:txBody>
          <a:bodyPr>
            <a:normAutofit/>
          </a:bodyPr>
          <a:lstStyle/>
          <a:p>
            <a:r>
              <a:rPr lang="en-US" sz="2400" b="1" dirty="0">
                <a:cs typeface="Times New Roman" panose="02020603050405020304" pitchFamily="18" charset="0"/>
              </a:rPr>
              <a:t>Estimation of Recruitment Deviations</a:t>
            </a:r>
            <a:br>
              <a:rPr lang="en-US" sz="2400" b="1" dirty="0">
                <a:cs typeface="Times New Roman" panose="02020603050405020304" pitchFamily="18" charset="0"/>
              </a:rPr>
            </a:br>
            <a:r>
              <a:rPr lang="en-US" sz="2400" b="1" dirty="0">
                <a:cs typeface="Times New Roman" panose="02020603050405020304" pitchFamily="18" charset="0"/>
              </a:rPr>
              <a:t>From Stock-Recruitment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Recruitment was estimated during 1977-2020 (with bias adjustment) and used the expected recruitment value from the estimated stock-recruitment curve  for 2020 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Recruitment variability (σ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standard deviation of log-recruitment) was fixed at σ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0.6. Rescaling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not suggested by the model outputs.</a:t>
            </a:r>
          </a:p>
        </p:txBody>
      </p:sp>
    </p:spTree>
    <p:extLst>
      <p:ext uri="{BB962C8B-B14F-4D97-AF65-F5344CB8AC3E}">
        <p14:creationId xmlns:p14="http://schemas.microsoft.com/office/powerpoint/2010/main" val="36936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Time-varying </a:t>
            </a:r>
            <a:r>
              <a:rPr dirty="0" smtClean="0"/>
              <a:t>Selectivity</a:t>
            </a:r>
            <a:endParaRPr dirty="0"/>
          </a:p>
        </p:txBody>
      </p:sp>
      <p:pic>
        <p:nvPicPr>
          <p:cNvPr id="3" name="Picture 1" descr="Final%20Base-case/plots/sel03_len_timevary_surf_flt1sex1.png"/>
          <p:cNvPicPr>
            <a:picLocks noGrp="1" noChangeAspect="1"/>
          </p:cNvPicPr>
          <p:nvPr/>
        </p:nvPicPr>
        <p:blipFill rotWithShape="1">
          <a:blip r:embed="rId2"/>
          <a:srcRect l="24052" t="16849" r="22289" b="12116"/>
          <a:stretch/>
        </p:blipFill>
        <p:spPr bwMode="auto">
          <a:xfrm>
            <a:off x="1117599" y="1220787"/>
            <a:ext cx="2657475" cy="21642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06450" y="3331439"/>
            <a:ext cx="3000375" cy="42227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 smtClean="0"/>
              <a:t>F01 </a:t>
            </a:r>
            <a:r>
              <a:rPr dirty="0"/>
              <a:t>Japanese LL Area 1 </a:t>
            </a:r>
            <a:r>
              <a:rPr dirty="0" smtClean="0"/>
              <a:t>Late</a:t>
            </a:r>
            <a:endParaRPr dirty="0"/>
          </a:p>
        </p:txBody>
      </p:sp>
      <p:pic>
        <p:nvPicPr>
          <p:cNvPr id="5" name="Picture 4" descr="Final%20Base-case/plots/sel03_len_timevary_surf_flt2sex1.png"/>
          <p:cNvPicPr>
            <a:picLocks noGrp="1" noChangeAspect="1"/>
          </p:cNvPicPr>
          <p:nvPr/>
        </p:nvPicPr>
        <p:blipFill rotWithShape="1">
          <a:blip r:embed="rId3"/>
          <a:srcRect l="22019" t="14317" r="22764" b="16740"/>
          <a:stretch/>
        </p:blipFill>
        <p:spPr bwMode="auto">
          <a:xfrm>
            <a:off x="4879974" y="1149979"/>
            <a:ext cx="2840080" cy="21814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959273" y="3427198"/>
            <a:ext cx="2629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/>
              <a:t>F02 Chinese Taipei LL </a:t>
            </a:r>
            <a:r>
              <a:rPr lang="en-US" dirty="0" smtClean="0"/>
              <a:t>late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47" y="1546171"/>
            <a:ext cx="2845340" cy="1750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0" y="479021"/>
            <a:ext cx="258445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Selectivity</a:t>
            </a:r>
          </a:p>
        </p:txBody>
      </p:sp>
      <p:pic>
        <p:nvPicPr>
          <p:cNvPr id="3" name="Picture 1" descr="Final%20Base-case/plots/sel09_len_flt3sex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037" y="3247904"/>
            <a:ext cx="2395538" cy="14764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4294" y="4683864"/>
            <a:ext cx="2319024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/>
              <a:t>F03_US_WCNPO_LL_shallow_late</a:t>
            </a:r>
          </a:p>
        </p:txBody>
      </p:sp>
      <p:pic>
        <p:nvPicPr>
          <p:cNvPr id="5" name="Picture 1" descr="Final%20Base-case/plots/sel09_len_flt4sex1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241674" y="54516"/>
            <a:ext cx="2382328" cy="14683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3"/>
          <p:cNvSpPr txBox="1"/>
          <p:nvPr/>
        </p:nvSpPr>
        <p:spPr>
          <a:xfrm>
            <a:off x="3807214" y="1443148"/>
            <a:ext cx="1380736" cy="2663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/>
              <a:t>F04_IATTC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1" y="19095"/>
            <a:ext cx="2549530" cy="156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" y="1624803"/>
            <a:ext cx="2549530" cy="1568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352" y="3052822"/>
            <a:ext cx="2319024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 smtClean="0"/>
              <a:t>F0</a:t>
            </a:r>
            <a:r>
              <a:rPr lang="en-US" sz="1200" dirty="0" smtClean="0"/>
              <a:t>2</a:t>
            </a:r>
            <a:r>
              <a:rPr sz="1200" dirty="0" smtClean="0"/>
              <a:t>_</a:t>
            </a:r>
            <a:r>
              <a:rPr lang="en-US" sz="1200" dirty="0" smtClean="0"/>
              <a:t>TWN</a:t>
            </a:r>
            <a:r>
              <a:rPr sz="1200" dirty="0" smtClean="0"/>
              <a:t>_WCNPO_</a:t>
            </a:r>
            <a:r>
              <a:rPr lang="en-US" sz="1200" dirty="0" smtClean="0"/>
              <a:t>DW</a:t>
            </a:r>
            <a:r>
              <a:rPr sz="1200" dirty="0" smtClean="0"/>
              <a:t>LL_late</a:t>
            </a:r>
            <a:endParaRPr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4294" y="1447114"/>
            <a:ext cx="2657476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 smtClean="0"/>
              <a:t>F0</a:t>
            </a:r>
            <a:r>
              <a:rPr lang="en-US" sz="1200" dirty="0" smtClean="0"/>
              <a:t>1</a:t>
            </a:r>
            <a:r>
              <a:rPr sz="1200" dirty="0" smtClean="0"/>
              <a:t>_</a:t>
            </a:r>
            <a:r>
              <a:rPr lang="en-US" sz="1200" dirty="0" smtClean="0"/>
              <a:t>JPN</a:t>
            </a:r>
            <a:r>
              <a:rPr sz="1200" dirty="0" smtClean="0"/>
              <a:t>_WCNPO_</a:t>
            </a:r>
            <a:r>
              <a:rPr lang="en-US" sz="1200" dirty="0" smtClean="0"/>
              <a:t>OSDW</a:t>
            </a:r>
            <a:r>
              <a:rPr sz="1200" dirty="0" smtClean="0"/>
              <a:t>LL_late</a:t>
            </a:r>
            <a:r>
              <a:rPr lang="en-US" sz="1200" dirty="0" smtClean="0"/>
              <a:t>_area1</a:t>
            </a:r>
            <a:endParaRPr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47" y="3320451"/>
            <a:ext cx="2845340" cy="1750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91" y="1709503"/>
            <a:ext cx="2845340" cy="1750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53807" y="3187277"/>
            <a:ext cx="2751408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 smtClean="0"/>
              <a:t>F0</a:t>
            </a:r>
            <a:r>
              <a:rPr lang="en-US" sz="1200" dirty="0"/>
              <a:t>6</a:t>
            </a:r>
            <a:r>
              <a:rPr sz="1200" dirty="0" smtClean="0"/>
              <a:t>_</a:t>
            </a:r>
            <a:r>
              <a:rPr lang="en-US" sz="1200" dirty="0" smtClean="0"/>
              <a:t>JPN</a:t>
            </a:r>
            <a:r>
              <a:rPr sz="1200" dirty="0" smtClean="0"/>
              <a:t>_WCNPO_</a:t>
            </a:r>
            <a:r>
              <a:rPr lang="en-US" sz="1200" dirty="0" smtClean="0"/>
              <a:t>OSDW</a:t>
            </a:r>
            <a:r>
              <a:rPr sz="1200" dirty="0" smtClean="0"/>
              <a:t>LL_</a:t>
            </a:r>
            <a:r>
              <a:rPr lang="en-US" sz="1200" dirty="0" smtClean="0"/>
              <a:t>early_area1</a:t>
            </a:r>
            <a:endParaRPr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05719" y="3557407"/>
            <a:ext cx="2368747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 smtClean="0"/>
              <a:t>F0</a:t>
            </a:r>
            <a:r>
              <a:rPr lang="en-US" sz="1200" dirty="0" smtClean="0"/>
              <a:t>8</a:t>
            </a:r>
            <a:r>
              <a:rPr sz="1200" dirty="0" smtClean="0"/>
              <a:t>_US_WCNPO_LL_shallow_</a:t>
            </a:r>
            <a:r>
              <a:rPr lang="en-US" sz="1200" dirty="0" smtClean="0"/>
              <a:t>early</a:t>
            </a:r>
            <a:endParaRPr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2079" y="4920827"/>
            <a:ext cx="2751408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 smtClean="0"/>
              <a:t>F0</a:t>
            </a:r>
            <a:r>
              <a:rPr lang="en-US" sz="1200" dirty="0" smtClean="0"/>
              <a:t>7</a:t>
            </a:r>
            <a:r>
              <a:rPr sz="1200" dirty="0" smtClean="0"/>
              <a:t>_</a:t>
            </a:r>
            <a:r>
              <a:rPr lang="en-US" sz="1200" dirty="0" smtClean="0"/>
              <a:t>JPN</a:t>
            </a:r>
            <a:r>
              <a:rPr sz="1200" dirty="0" smtClean="0"/>
              <a:t>_WCNPO_</a:t>
            </a:r>
            <a:r>
              <a:rPr lang="en-US" sz="1200" dirty="0" smtClean="0"/>
              <a:t>CODF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10314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Model Diagnostics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b="1" dirty="0">
                <a:cs typeface="Times New Roman" panose="02020603050405020304" pitchFamily="18" charset="0"/>
              </a:rPr>
              <a:t>Results of Likelihood Profiles by Data Component for Unfished Recruitment R</a:t>
            </a:r>
            <a:r>
              <a:rPr lang="en-US" b="1" baseline="-25000" dirty="0">
                <a:cs typeface="Times New Roman" panose="02020603050405020304" pitchFamily="18" charset="0"/>
              </a:rPr>
              <a:t>0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endParaRPr dirty="0"/>
          </a:p>
        </p:txBody>
      </p:sp>
      <p:pic>
        <p:nvPicPr>
          <p:cNvPr id="3" name="Picture 1" descr="Final%20Base-case/plots/Overall_Likelihoo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06147" y="1193799"/>
            <a:ext cx="3627783" cy="362778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b="1" dirty="0">
                <a:cs typeface="Times New Roman" panose="02020603050405020304" pitchFamily="18" charset="0"/>
              </a:rPr>
              <a:t>Results of Likelihood Profiles by Data Component for Unfished Recruitment R</a:t>
            </a:r>
            <a:r>
              <a:rPr lang="en-US" b="1" baseline="-25000" dirty="0">
                <a:cs typeface="Times New Roman" panose="02020603050405020304" pitchFamily="18" charset="0"/>
              </a:rPr>
              <a:t>0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endParaRPr dirty="0"/>
          </a:p>
        </p:txBody>
      </p:sp>
      <p:pic>
        <p:nvPicPr>
          <p:cNvPr id="3" name="Picture 1" descr="Final%20Base-case/plots/CPUE_Likelihoo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6391" y="1063229"/>
            <a:ext cx="3886200" cy="388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CPUE Diagnostics</a:t>
            </a:r>
          </a:p>
        </p:txBody>
      </p:sp>
      <p:pic>
        <p:nvPicPr>
          <p:cNvPr id="3" name="Picture 1" descr="SWO23_ISCPlen_files/figure-pptx/fig-ExpCPUE-1.png"/>
          <p:cNvPicPr>
            <a:picLocks noGrp="1" noChangeAspect="1"/>
          </p:cNvPicPr>
          <p:nvPr/>
        </p:nvPicPr>
        <p:blipFill rotWithShape="1">
          <a:blip r:embed="rId2"/>
          <a:srcRect l="3238" b="51576"/>
          <a:stretch/>
        </p:blipFill>
        <p:spPr bwMode="auto">
          <a:xfrm>
            <a:off x="-25400" y="1063229"/>
            <a:ext cx="4395600" cy="30448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SWO23_ISCPlen_files/figure-pptx/fig-ExpCPUE-1.png"/>
          <p:cNvPicPr>
            <a:picLocks noGrp="1" noChangeAspect="1"/>
          </p:cNvPicPr>
          <p:nvPr/>
        </p:nvPicPr>
        <p:blipFill rotWithShape="1">
          <a:blip r:embed="rId2"/>
          <a:srcRect l="3337" t="48424"/>
          <a:stretch/>
        </p:blipFill>
        <p:spPr bwMode="auto">
          <a:xfrm>
            <a:off x="4479924" y="1133474"/>
            <a:ext cx="4234635" cy="31273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4759325" y="3457575"/>
            <a:ext cx="3895725" cy="482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759324" y="1323975"/>
            <a:ext cx="3895725" cy="482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98675" y="4532351"/>
            <a:ext cx="508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S5 and S8 were not fit in the likelihood</a:t>
            </a:r>
          </a:p>
          <a:p>
            <a:pPr algn="ctr"/>
            <a:r>
              <a:rPr lang="en-US" dirty="0" smtClean="0"/>
              <a:t>S6 is fit as an index of recruitment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5021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CPUE Runs Test</a:t>
            </a:r>
          </a:p>
        </p:txBody>
      </p:sp>
      <p:pic>
        <p:nvPicPr>
          <p:cNvPr id="3" name="Picture 1" descr="SWO23_ISCPlen_files/figure-pptx/fig-CPUERunstes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95549" y="653654"/>
            <a:ext cx="4324746" cy="432474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79772"/>
            <a:ext cx="6172200" cy="765572"/>
          </a:xfrm>
        </p:spPr>
        <p:txBody>
          <a:bodyPr>
            <a:normAutofit/>
          </a:bodyPr>
          <a:lstStyle/>
          <a:p>
            <a:r>
              <a:rPr lang="en-US" sz="2700" b="1" dirty="0">
                <a:cs typeface="Times New Roman" panose="02020603050405020304" pitchFamily="18" charset="0"/>
              </a:rPr>
              <a:t>Overview</a:t>
            </a:r>
            <a:endParaRPr lang="en-US" sz="2700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685800"/>
            <a:ext cx="6172200" cy="4286250"/>
          </a:xfrm>
        </p:spPr>
        <p:txBody>
          <a:bodyPr>
            <a:noAutofit/>
          </a:bodyPr>
          <a:lstStyle/>
          <a:p>
            <a:pPr marL="257175" lvl="1" indent="-257175"/>
            <a:r>
              <a:rPr lang="en-US" sz="1725" b="1" dirty="0">
                <a:latin typeface="+mj-lt"/>
                <a:cs typeface="Times New Roman" panose="02020603050405020304" pitchFamily="18" charset="0"/>
              </a:rPr>
              <a:t>Review of the </a:t>
            </a:r>
            <a:r>
              <a:rPr lang="en-US" sz="1725" b="1" dirty="0" smtClean="0">
                <a:latin typeface="+mj-lt"/>
                <a:cs typeface="Times New Roman" panose="02020603050405020304" pitchFamily="18" charset="0"/>
              </a:rPr>
              <a:t>2018 </a:t>
            </a:r>
            <a:r>
              <a:rPr lang="en-US" sz="1725" b="1" dirty="0">
                <a:latin typeface="+mj-lt"/>
                <a:cs typeface="Times New Roman" panose="02020603050405020304" pitchFamily="18" charset="0"/>
              </a:rPr>
              <a:t>Benchmark Stock Assessment</a:t>
            </a:r>
          </a:p>
          <a:p>
            <a:pPr marL="0" lvl="1" indent="0">
              <a:buNone/>
            </a:pPr>
            <a:endParaRPr lang="en-US" sz="1725" b="1" dirty="0">
              <a:latin typeface="+mj-lt"/>
              <a:cs typeface="Times New Roman" panose="02020603050405020304" pitchFamily="18" charset="0"/>
            </a:endParaRPr>
          </a:p>
          <a:p>
            <a:pPr marL="257175" lvl="1" indent="-257175"/>
            <a:r>
              <a:rPr lang="en-US" sz="1725" b="1" dirty="0" smtClean="0">
                <a:latin typeface="+mj-lt"/>
                <a:cs typeface="Times New Roman" panose="02020603050405020304" pitchFamily="18" charset="0"/>
              </a:rPr>
              <a:t>2023 </a:t>
            </a:r>
            <a:r>
              <a:rPr lang="en-US" sz="1725" b="1" dirty="0">
                <a:latin typeface="+mj-lt"/>
                <a:cs typeface="Times New Roman" panose="02020603050405020304" pitchFamily="18" charset="0"/>
              </a:rPr>
              <a:t>Assessment Data and Model </a:t>
            </a:r>
          </a:p>
          <a:p>
            <a:pPr marL="557213" lvl="2" indent="-257175"/>
            <a:r>
              <a:rPr lang="en-US" sz="1425" b="1" dirty="0" smtClean="0">
                <a:latin typeface="+mj-lt"/>
                <a:cs typeface="Times New Roman" panose="02020603050405020304" pitchFamily="18" charset="0"/>
              </a:rPr>
              <a:t>NP </a:t>
            </a:r>
            <a:r>
              <a:rPr lang="en-US" sz="1425" b="1" dirty="0" err="1" smtClean="0">
                <a:latin typeface="+mj-lt"/>
                <a:cs typeface="Times New Roman" panose="02020603050405020304" pitchFamily="18" charset="0"/>
              </a:rPr>
              <a:t>Swordfis</a:t>
            </a:r>
            <a:r>
              <a:rPr lang="en-US" sz="1425" b="1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425" b="1" dirty="0">
                <a:latin typeface="+mj-lt"/>
                <a:cs typeface="Times New Roman" panose="02020603050405020304" pitchFamily="18" charset="0"/>
              </a:rPr>
              <a:t>Life History Information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Fishery Definitions and Selectivity Modeling 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Catch, Standardized CPUE, and Size Composition Data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Likelihood Components and Data Weighting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Model Diagnostics</a:t>
            </a:r>
          </a:p>
          <a:p>
            <a:pPr marL="300038" lvl="2" indent="0">
              <a:buNone/>
            </a:pPr>
            <a:endParaRPr lang="en-US" sz="1425" b="1" dirty="0">
              <a:latin typeface="+mj-lt"/>
              <a:cs typeface="Times New Roman" panose="02020603050405020304" pitchFamily="18" charset="0"/>
            </a:endParaRPr>
          </a:p>
          <a:p>
            <a:pPr marL="257175" lvl="1" indent="-257175"/>
            <a:r>
              <a:rPr lang="en-US" sz="1725" b="1" dirty="0" smtClean="0">
                <a:latin typeface="+mj-lt"/>
                <a:cs typeface="Times New Roman" panose="02020603050405020304" pitchFamily="18" charset="0"/>
              </a:rPr>
              <a:t>2023 </a:t>
            </a:r>
            <a:r>
              <a:rPr lang="en-US" sz="1725" b="1" dirty="0">
                <a:latin typeface="+mj-lt"/>
                <a:cs typeface="Times New Roman" panose="02020603050405020304" pitchFamily="18" charset="0"/>
              </a:rPr>
              <a:t>Assessment Results</a:t>
            </a:r>
          </a:p>
          <a:p>
            <a:pPr marL="557213" lvl="2" indent="-257175"/>
            <a:r>
              <a:rPr lang="en-US" sz="1425" b="1" dirty="0" smtClean="0">
                <a:latin typeface="+mj-lt"/>
                <a:cs typeface="Times New Roman" panose="02020603050405020304" pitchFamily="18" charset="0"/>
              </a:rPr>
              <a:t>Stock </a:t>
            </a:r>
            <a:r>
              <a:rPr lang="en-US" sz="1425" b="1" dirty="0">
                <a:latin typeface="+mj-lt"/>
                <a:cs typeface="Times New Roman" panose="02020603050405020304" pitchFamily="18" charset="0"/>
              </a:rPr>
              <a:t>Status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Sensitivity Runs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Stock Projections</a:t>
            </a:r>
          </a:p>
        </p:txBody>
      </p:sp>
    </p:spTree>
    <p:extLst>
      <p:ext uri="{BB962C8B-B14F-4D97-AF65-F5344CB8AC3E}">
        <p14:creationId xmlns:p14="http://schemas.microsoft.com/office/powerpoint/2010/main" val="347691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8532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CPUE </a:t>
            </a:r>
            <a:r>
              <a:rPr dirty="0" err="1"/>
              <a:t>Hindcast</a:t>
            </a:r>
            <a:r>
              <a:rPr dirty="0"/>
              <a:t> cross-validation</a:t>
            </a:r>
          </a:p>
        </p:txBody>
      </p:sp>
      <p:pic>
        <p:nvPicPr>
          <p:cNvPr id="3" name="Picture 1" descr="SWO23_ISCPlen_files/figure-pptx/fig-CPUEHCxval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4674" y="819150"/>
            <a:ext cx="5067301" cy="405027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Final%20Base-case/plots/Size_Likelihoo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52724" y="1063229"/>
            <a:ext cx="4001821" cy="400182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Results of Likelihood Profiles by Data Component for Unfished Recruitment R</a:t>
            </a:r>
            <a:r>
              <a:rPr lang="en-US" b="1" baseline="-25000" dirty="0">
                <a:cs typeface="Times New Roman" panose="02020603050405020304" pitchFamily="18" charset="0"/>
              </a:rPr>
              <a:t>0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7561"/>
            <a:ext cx="318770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 smtClean="0"/>
              <a:t>Fit to the Size Composition Data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43" y="84400"/>
            <a:ext cx="2437164" cy="2437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76" y="2437164"/>
            <a:ext cx="2437164" cy="2437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50" y="0"/>
            <a:ext cx="2437164" cy="2437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25" y="2437164"/>
            <a:ext cx="2437164" cy="2437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7561"/>
            <a:ext cx="318770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 smtClean="0"/>
              <a:t>Fit to the Size Composition Data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43" y="84400"/>
            <a:ext cx="2437164" cy="2437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76" y="2437164"/>
            <a:ext cx="2437164" cy="2437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50" y="0"/>
            <a:ext cx="2437164" cy="2437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25" y="2437164"/>
            <a:ext cx="2437164" cy="2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93" y="142875"/>
            <a:ext cx="2437164" cy="2437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693" y="2637189"/>
            <a:ext cx="2437164" cy="2437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075" y="142875"/>
            <a:ext cx="2437164" cy="2437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00" y="2668939"/>
            <a:ext cx="2437164" cy="243716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0175" y="505043"/>
            <a:ext cx="318770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 smtClean="0"/>
              <a:t>Fit to the Size Composition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4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49" y="1879599"/>
            <a:ext cx="2625725" cy="2625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94" y="1688130"/>
            <a:ext cx="2786681" cy="278668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467561"/>
            <a:ext cx="318770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 smtClean="0"/>
              <a:t>Fit to the Size Composition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12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36" y="88899"/>
            <a:ext cx="8229600" cy="530226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Length Runs Test</a:t>
            </a:r>
          </a:p>
        </p:txBody>
      </p:sp>
      <p:pic>
        <p:nvPicPr>
          <p:cNvPr id="3" name="Picture 1" descr="SWO23_ISCPlen_files/figure-pptx/fig-SizeRunsTes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0449" y="600073"/>
            <a:ext cx="4495801" cy="44958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051" y="0"/>
            <a:ext cx="6089649" cy="628650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2800" dirty="0"/>
              <a:t>Length </a:t>
            </a:r>
            <a:r>
              <a:rPr sz="2800" dirty="0" err="1"/>
              <a:t>Hindcast</a:t>
            </a:r>
            <a:r>
              <a:rPr sz="2800" dirty="0"/>
              <a:t> cross-validation</a:t>
            </a:r>
          </a:p>
        </p:txBody>
      </p:sp>
      <p:pic>
        <p:nvPicPr>
          <p:cNvPr id="3" name="Picture 1" descr="SWO23_ISCPlen_files/figure-pptx/fig-LenHCxval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44650" y="628650"/>
            <a:ext cx="5477250" cy="43846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Jitter Plot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1063229"/>
            <a:ext cx="5499123" cy="3927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smtClean="0"/>
              <a:t>Retrospec</a:t>
            </a:r>
            <a:r>
              <a:rPr lang="en-US" dirty="0" smtClean="0"/>
              <a:t>t</a:t>
            </a:r>
            <a:r>
              <a:rPr dirty="0" smtClean="0"/>
              <a:t>ive </a:t>
            </a:r>
            <a:r>
              <a:rPr dirty="0"/>
              <a:t>Analysis</a:t>
            </a:r>
          </a:p>
        </p:txBody>
      </p:sp>
      <p:pic>
        <p:nvPicPr>
          <p:cNvPr id="3" name="Picture 1" descr="SWO23_ISCPlen_files/figure-pptx/fig-retros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79674" y="1063229"/>
            <a:ext cx="4029075" cy="40290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67" y="1327941"/>
            <a:ext cx="4568320" cy="2285998"/>
          </a:xfrm>
        </p:spPr>
        <p:txBody>
          <a:bodyPr>
            <a:normAutofit/>
          </a:bodyPr>
          <a:lstStyle/>
          <a:p>
            <a:r>
              <a:rPr lang="en-US" sz="1650" b="1" dirty="0" smtClean="0">
                <a:latin typeface="+mj-lt"/>
              </a:rPr>
              <a:t>2018 </a:t>
            </a:r>
            <a:r>
              <a:rPr lang="en-US" sz="1650" b="1" dirty="0">
                <a:latin typeface="+mj-lt"/>
              </a:rPr>
              <a:t>Stock Assessment Summary</a:t>
            </a:r>
            <a:endParaRPr lang="en-US" sz="1650" dirty="0">
              <a:latin typeface="+mj-lt"/>
            </a:endParaRPr>
          </a:p>
          <a:p>
            <a:pPr lvl="1"/>
            <a:r>
              <a:rPr lang="en-US" sz="1650" dirty="0">
                <a:latin typeface="+mj-lt"/>
              </a:rPr>
              <a:t>Stock Synthesis 3.30 model (ISC </a:t>
            </a:r>
            <a:r>
              <a:rPr lang="en-US" sz="1650" dirty="0" smtClean="0">
                <a:latin typeface="+mj-lt"/>
              </a:rPr>
              <a:t>2018)</a:t>
            </a:r>
            <a:endParaRPr lang="en-US" sz="1650" dirty="0">
              <a:latin typeface="+mj-lt"/>
            </a:endParaRPr>
          </a:p>
          <a:p>
            <a:pPr lvl="1"/>
            <a:r>
              <a:rPr lang="en-US" sz="1650" i="1" dirty="0" smtClean="0">
                <a:latin typeface="+mj-lt"/>
              </a:rPr>
              <a:t>SSB</a:t>
            </a:r>
            <a:r>
              <a:rPr lang="en-US" sz="1650" baseline="-25000" dirty="0" smtClean="0">
                <a:latin typeface="+mj-lt"/>
              </a:rPr>
              <a:t>2016</a:t>
            </a:r>
            <a:r>
              <a:rPr lang="en-US" sz="1650" dirty="0" smtClean="0">
                <a:latin typeface="+mj-lt"/>
              </a:rPr>
              <a:t>  </a:t>
            </a:r>
            <a:r>
              <a:rPr lang="en-US" sz="1650" dirty="0">
                <a:latin typeface="+mj-lt"/>
              </a:rPr>
              <a:t>= </a:t>
            </a:r>
            <a:r>
              <a:rPr lang="en-US" sz="1650" dirty="0" smtClean="0">
                <a:latin typeface="+mj-lt"/>
              </a:rPr>
              <a:t>29,403 </a:t>
            </a:r>
            <a:r>
              <a:rPr lang="en-US" sz="1650" dirty="0" err="1">
                <a:latin typeface="+mj-lt"/>
              </a:rPr>
              <a:t>mt</a:t>
            </a:r>
            <a:r>
              <a:rPr lang="en-US" sz="1650" dirty="0">
                <a:latin typeface="+mj-lt"/>
              </a:rPr>
              <a:t> </a:t>
            </a:r>
            <a:r>
              <a:rPr lang="en-US" sz="1650" dirty="0" smtClean="0">
                <a:latin typeface="+mj-lt"/>
              </a:rPr>
              <a:t>(87% above </a:t>
            </a:r>
            <a:r>
              <a:rPr lang="en-US" sz="1650" i="1" dirty="0">
                <a:latin typeface="+mj-lt"/>
              </a:rPr>
              <a:t>SSB</a:t>
            </a:r>
            <a:r>
              <a:rPr lang="en-US" sz="1650" baseline="-25000" dirty="0">
                <a:latin typeface="+mj-lt"/>
              </a:rPr>
              <a:t>MSY</a:t>
            </a:r>
            <a:r>
              <a:rPr lang="en-US" sz="1650" dirty="0">
                <a:latin typeface="+mj-lt"/>
              </a:rPr>
              <a:t>) </a:t>
            </a:r>
          </a:p>
          <a:p>
            <a:pPr lvl="1"/>
            <a:r>
              <a:rPr lang="en-US" sz="1650" i="1" dirty="0" smtClean="0">
                <a:latin typeface="+mj-lt"/>
              </a:rPr>
              <a:t>F</a:t>
            </a:r>
            <a:r>
              <a:rPr lang="en-US" sz="1650" baseline="-25000" dirty="0" smtClean="0">
                <a:latin typeface="+mj-lt"/>
              </a:rPr>
              <a:t>2014-2016</a:t>
            </a:r>
            <a:r>
              <a:rPr lang="en-US" sz="1650" dirty="0" smtClean="0">
                <a:latin typeface="+mj-lt"/>
              </a:rPr>
              <a:t> </a:t>
            </a:r>
            <a:r>
              <a:rPr lang="en-US" sz="1650" dirty="0">
                <a:latin typeface="+mj-lt"/>
              </a:rPr>
              <a:t>=  </a:t>
            </a:r>
            <a:r>
              <a:rPr lang="en-US" sz="1650" dirty="0" smtClean="0">
                <a:latin typeface="+mj-lt"/>
              </a:rPr>
              <a:t>0.08 (47</a:t>
            </a:r>
            <a:r>
              <a:rPr lang="en-US" sz="1650" dirty="0" smtClean="0"/>
              <a:t>% below </a:t>
            </a:r>
            <a:r>
              <a:rPr lang="en-US" sz="1650" i="1" dirty="0"/>
              <a:t>F</a:t>
            </a:r>
            <a:r>
              <a:rPr lang="en-US" sz="1650" baseline="-25000" dirty="0"/>
              <a:t>MSY</a:t>
            </a:r>
            <a:r>
              <a:rPr lang="en-US" sz="1650" dirty="0">
                <a:latin typeface="+mj-lt"/>
              </a:rPr>
              <a:t>)</a:t>
            </a:r>
          </a:p>
          <a:p>
            <a:pPr lvl="1"/>
            <a:r>
              <a:rPr lang="en-US" sz="1650" b="1" dirty="0" smtClean="0"/>
              <a:t>NP SWO </a:t>
            </a:r>
            <a:r>
              <a:rPr lang="en-US" sz="1650" b="1" dirty="0"/>
              <a:t>was </a:t>
            </a:r>
            <a:r>
              <a:rPr lang="en-US" sz="1650" b="1" dirty="0" smtClean="0"/>
              <a:t>not experiencing </a:t>
            </a:r>
            <a:r>
              <a:rPr lang="en-US" sz="1650" b="1" dirty="0"/>
              <a:t>overfishing and was </a:t>
            </a:r>
            <a:r>
              <a:rPr lang="en-US" sz="1650" b="1" dirty="0" smtClean="0"/>
              <a:t>not overfished </a:t>
            </a:r>
            <a:r>
              <a:rPr lang="en-US" sz="1650" b="1" dirty="0"/>
              <a:t>relative to MSY-based reference points</a:t>
            </a:r>
          </a:p>
          <a:p>
            <a:pPr lvl="3"/>
            <a:endParaRPr lang="en-US" sz="1650" dirty="0">
              <a:latin typeface="+mj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5900" y="16809"/>
            <a:ext cx="6172200" cy="611841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en-US" sz="2550" b="1" dirty="0">
                <a:latin typeface="+mj-lt"/>
              </a:rPr>
              <a:t>Overview of the </a:t>
            </a:r>
            <a:r>
              <a:rPr lang="en-US" sz="2550" b="1" dirty="0" smtClean="0">
                <a:latin typeface="+mj-lt"/>
              </a:rPr>
              <a:t>2018 </a:t>
            </a:r>
            <a:r>
              <a:rPr lang="en-US" sz="2550" b="1" dirty="0">
                <a:latin typeface="+mj-lt"/>
              </a:rPr>
              <a:t>Stock Assessment</a:t>
            </a:r>
            <a:endParaRPr lang="en-US" sz="255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589" y="1027961"/>
            <a:ext cx="3429007" cy="342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Age Structured Production Model</a:t>
            </a:r>
          </a:p>
        </p:txBody>
      </p:sp>
      <p:pic>
        <p:nvPicPr>
          <p:cNvPr id="3" name="Picture 1" descr="Final%20Base-case/plots/ASPMFi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1514" y="1339849"/>
            <a:ext cx="4940971" cy="32988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NP Swordfish Benchmark Stock Assessment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Stock Status and Conservation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8925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WCNPO </a:t>
            </a:r>
            <a:r>
              <a:rPr lang="en-US" dirty="0" smtClean="0"/>
              <a:t>Swordfish Catch </a:t>
            </a:r>
            <a:r>
              <a:rPr lang="en-US" dirty="0" smtClean="0"/>
              <a:t>by ISC Country</a:t>
            </a:r>
            <a:endParaRPr lang="en-US" dirty="0"/>
          </a:p>
        </p:txBody>
      </p:sp>
      <p:pic>
        <p:nvPicPr>
          <p:cNvPr id="5" name="Picture 1" descr="SWO23_ISCPlen_files/figure-pptx/fig-catchbyflee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45418" y="1216024"/>
            <a:ext cx="4701268" cy="37577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048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 Swordfish Reference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WCPFC16 established a limit reference point for the exploitation rate of North Pacific Swordfish of F</a:t>
            </a:r>
            <a:r>
              <a:rPr lang="en-US" baseline="-25000" dirty="0" smtClean="0"/>
              <a:t>MSY</a:t>
            </a:r>
          </a:p>
          <a:p>
            <a:r>
              <a:rPr lang="en-US" dirty="0" smtClean="0"/>
              <a:t>SSB</a:t>
            </a:r>
            <a:r>
              <a:rPr lang="en-US" baseline="-25000" dirty="0" smtClean="0"/>
              <a:t>F=0</a:t>
            </a:r>
            <a:r>
              <a:rPr lang="en-US" dirty="0" smtClean="0"/>
              <a:t> was set to equal the average of the last 5 years dynamic B0 if fishing ceased after that year. </a:t>
            </a:r>
          </a:p>
          <a:p>
            <a:r>
              <a:rPr lang="en-US" dirty="0" smtClean="0"/>
              <a:t>NP swordfish reference points will be provided with reference to MSY and with reference to 20%SSB</a:t>
            </a:r>
            <a:r>
              <a:rPr lang="en-US" baseline="-25000" dirty="0" smtClean="0"/>
              <a:t>F=0</a:t>
            </a:r>
            <a:endParaRPr lang="en-US" dirty="0" smtClean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451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6" y="209258"/>
            <a:ext cx="3174161" cy="2267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575424"/>
            <a:ext cx="3174161" cy="22672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5" y="2541258"/>
            <a:ext cx="3174161" cy="2267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09258"/>
            <a:ext cx="3174161" cy="2267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NP Swordfish </a:t>
            </a:r>
            <a:r>
              <a:rPr lang="en-US" dirty="0"/>
              <a:t>Spawning Biomass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Estimates of female spawning stock biomass have been flat to increasing since 1975, with a slight increase in the last five years. </a:t>
            </a:r>
          </a:p>
          <a:p>
            <a:r>
              <a:rPr lang="en-US" dirty="0" smtClean="0"/>
              <a:t>Current SSB is above 20%SSB</a:t>
            </a:r>
            <a:r>
              <a:rPr lang="en-US" baseline="-25000" dirty="0" smtClean="0"/>
              <a:t>F=0</a:t>
            </a:r>
            <a:r>
              <a:rPr lang="en-US" dirty="0" smtClean="0"/>
              <a:t>-</a:t>
            </a:r>
            <a:r>
              <a:rPr lang="en-US" baseline="-25000" dirty="0" smtClean="0"/>
              <a:t> </a:t>
            </a:r>
            <a:r>
              <a:rPr lang="en-US" dirty="0" smtClean="0"/>
              <a:t>and MSY-based reference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on Stock Status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Female spawning stock biomass was estimated to be </a:t>
            </a:r>
            <a:r>
              <a:rPr lang="en-US" sz="2200" dirty="0" smtClean="0"/>
              <a:t>35,778 </a:t>
            </a:r>
            <a:r>
              <a:rPr lang="en-US" sz="2200" dirty="0" err="1"/>
              <a:t>mt</a:t>
            </a:r>
            <a:r>
              <a:rPr lang="en-US" sz="2200" dirty="0"/>
              <a:t> in </a:t>
            </a:r>
            <a:r>
              <a:rPr lang="en-US" sz="2200" dirty="0" smtClean="0"/>
              <a:t>2021, </a:t>
            </a:r>
            <a:r>
              <a:rPr lang="en-US" sz="2200" strike="sngStrike" dirty="0"/>
              <a:t>or about </a:t>
            </a:r>
            <a:r>
              <a:rPr lang="en-US" sz="2200" strike="sngStrike" dirty="0" smtClean="0"/>
              <a:t>220% of </a:t>
            </a:r>
            <a:r>
              <a:rPr lang="en-US" sz="2200" strike="sngStrike" dirty="0" smtClean="0"/>
              <a:t>SSB</a:t>
            </a:r>
            <a:r>
              <a:rPr lang="en-US" sz="2200" strike="sngStrike" baseline="-25000" dirty="0" smtClean="0"/>
              <a:t>MSY</a:t>
            </a:r>
            <a:r>
              <a:rPr lang="en-US" sz="2200" strike="sngStrike" dirty="0" smtClean="0"/>
              <a:t>,</a:t>
            </a:r>
            <a:r>
              <a:rPr lang="en-US" sz="2200" dirty="0" smtClean="0"/>
              <a:t> with a relative SSB/SSB</a:t>
            </a:r>
            <a:r>
              <a:rPr lang="en-US" sz="2200" baseline="-25000" dirty="0" smtClean="0"/>
              <a:t>MSY</a:t>
            </a:r>
            <a:r>
              <a:rPr lang="en-US" sz="2200" dirty="0" smtClean="0"/>
              <a:t> = </a:t>
            </a:r>
            <a:r>
              <a:rPr lang="en-US" sz="2200" dirty="0" smtClean="0"/>
              <a:t>2.18.</a:t>
            </a:r>
            <a:endParaRPr lang="en-US" sz="2200" baseline="-25000" dirty="0" smtClean="0"/>
          </a:p>
          <a:p>
            <a:r>
              <a:rPr lang="en-US" sz="2200" dirty="0" smtClean="0"/>
              <a:t>Estimated </a:t>
            </a:r>
            <a:r>
              <a:rPr lang="en-US" sz="2200" dirty="0"/>
              <a:t>F (arithmetic average of F for ages 1 – 10) </a:t>
            </a:r>
            <a:r>
              <a:rPr lang="en-US" sz="2200" dirty="0" smtClean="0"/>
              <a:t>averaged </a:t>
            </a:r>
            <a:r>
              <a:rPr lang="en-US" sz="2200" dirty="0"/>
              <a:t>roughly F=0.09 during 2019-2021 or </a:t>
            </a:r>
            <a:r>
              <a:rPr lang="en-US" sz="2200" strike="sngStrike" dirty="0"/>
              <a:t>about </a:t>
            </a:r>
            <a:r>
              <a:rPr lang="en-US" sz="2200" strike="sngStrike" dirty="0" smtClean="0"/>
              <a:t>49% </a:t>
            </a:r>
            <a:r>
              <a:rPr lang="en-US" sz="2200" strike="sngStrike" dirty="0" smtClean="0"/>
              <a:t>below </a:t>
            </a:r>
            <a:r>
              <a:rPr lang="en-US" sz="2200" strike="sngStrike" dirty="0"/>
              <a:t>F</a:t>
            </a:r>
            <a:r>
              <a:rPr lang="en-US" sz="2200" strike="sngStrike" baseline="-25000" dirty="0"/>
              <a:t>MSY</a:t>
            </a:r>
            <a:r>
              <a:rPr lang="en-US" sz="2200" strike="sngStrike" dirty="0"/>
              <a:t> with </a:t>
            </a:r>
            <a:r>
              <a:rPr lang="en-US" sz="2200" dirty="0"/>
              <a:t>a relative fishing mortality of F/F</a:t>
            </a:r>
            <a:r>
              <a:rPr lang="en-US" sz="2200" baseline="-25000" dirty="0"/>
              <a:t>MSY</a:t>
            </a:r>
            <a:r>
              <a:rPr lang="en-US" sz="2200" dirty="0"/>
              <a:t> = </a:t>
            </a:r>
            <a:r>
              <a:rPr lang="en-US" sz="2200" dirty="0" smtClean="0"/>
              <a:t>0.49 </a:t>
            </a:r>
            <a:r>
              <a:rPr lang="en-US" sz="2200" dirty="0"/>
              <a:t>in 2021. </a:t>
            </a:r>
            <a:endParaRPr lang="en-US" sz="2200" dirty="0" smtClean="0"/>
          </a:p>
          <a:p>
            <a:r>
              <a:rPr lang="en-US" dirty="0"/>
              <a:t>R</a:t>
            </a:r>
            <a:r>
              <a:rPr lang="en-US" dirty="0" smtClean="0"/>
              <a:t>elative </a:t>
            </a:r>
            <a:r>
              <a:rPr lang="en-US" dirty="0"/>
              <a:t>to MSY-based reference points, overfishing is very likely not occurring (&gt;99% probability) and the NP SWO stock is very likely not overfished (&gt;99% </a:t>
            </a:r>
            <a:r>
              <a:rPr lang="en-US" dirty="0" smtClean="0"/>
              <a:t>probability) </a:t>
            </a:r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9269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SWO23_ISCPlen_files/figure-pptx/fig-Kobe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83150" y="204787"/>
            <a:ext cx="3873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79470"/>
              </p:ext>
            </p:extLst>
          </p:nvPr>
        </p:nvGraphicFramePr>
        <p:xfrm>
          <a:off x="1255887" y="149680"/>
          <a:ext cx="2680660" cy="4225928"/>
        </p:xfrm>
        <a:graphic>
          <a:graphicData uri="http://schemas.openxmlformats.org/drawingml/2006/table">
            <a:tbl>
              <a:tblPr firstRow="1" bandRow="1" bandCol="1"/>
              <a:tblGrid>
                <a:gridCol w="1871035">
                  <a:extLst>
                    <a:ext uri="{9D8B030D-6E8A-4147-A177-3AD203B41FA5}">
                      <a16:colId xmlns:a16="http://schemas.microsoft.com/office/drawing/2014/main" val="2516689316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781892143"/>
                    </a:ext>
                  </a:extLst>
                </a:gridCol>
              </a:tblGrid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Reference Point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Estimate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992151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20%SSB(F=0)</a:t>
                      </a: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(age 1-10</a:t>
                      </a: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)*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24235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MSY</a:t>
                      </a: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(age 1-10)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844691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2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0.09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251880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2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2019-2021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0.09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908546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SSB</a:t>
                      </a:r>
                      <a:r>
                        <a:rPr lang="en-US" sz="1200" baseline="-25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F=0</a:t>
                      </a:r>
                      <a:r>
                        <a:rPr lang="en-US" sz="1200" baseline="30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95,732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077167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20%SSB</a:t>
                      </a:r>
                      <a:r>
                        <a:rPr lang="en-US" sz="1200" baseline="-25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F=0</a:t>
                      </a:r>
                      <a:r>
                        <a:rPr lang="en-US" sz="1200" baseline="30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19,146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090477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SSB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MSY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16,388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023718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SSB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35,778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420286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SSB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2019-2021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34,899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863343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20%SSB(F=0</a:t>
                      </a:r>
                      <a:r>
                        <a:rPr lang="en-US" sz="1200" baseline="-25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200" baseline="30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14,815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791100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MSY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14,924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976111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2019-2021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10,653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31731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SPR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20%SSB(F=0</a:t>
                      </a:r>
                      <a:r>
                        <a:rPr lang="en-US" sz="1200" baseline="-25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200" baseline="30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412564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SPR</a:t>
                      </a:r>
                      <a:r>
                        <a:rPr lang="en-US" sz="12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MSY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397341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SPR</a:t>
                      </a:r>
                      <a:r>
                        <a:rPr lang="en-US" sz="12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44%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669317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SPR</a:t>
                      </a:r>
                      <a:r>
                        <a:rPr lang="en-US" sz="12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2019-2021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43%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58929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76992" y="4546599"/>
            <a:ext cx="77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*20%SSB</a:t>
            </a:r>
            <a:r>
              <a:rPr lang="en-US" sz="1400" baseline="-25000" dirty="0" smtClean="0"/>
              <a:t>(F=0) </a:t>
            </a:r>
            <a:r>
              <a:rPr lang="en-US" sz="1400" dirty="0" smtClean="0"/>
              <a:t>values based upon the average of the last 5 years dynamic </a:t>
            </a:r>
            <a:r>
              <a:rPr lang="en-US" sz="1400" dirty="0" smtClean="0"/>
              <a:t>B</a:t>
            </a:r>
            <a:r>
              <a:rPr lang="en-US" sz="1400" baseline="-25000" dirty="0" smtClean="0"/>
              <a:t>0 </a:t>
            </a:r>
            <a:r>
              <a:rPr lang="en-US" sz="1400" dirty="0" smtClean="0"/>
              <a:t>(2017-2021)</a:t>
            </a:r>
            <a:endParaRPr lang="en-US" sz="1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89" y="-333828"/>
            <a:ext cx="2587171" cy="3201250"/>
          </a:xfrm>
        </p:spPr>
        <p:txBody>
          <a:bodyPr/>
          <a:lstStyle/>
          <a:p>
            <a:r>
              <a:rPr lang="en-US" dirty="0" smtClean="0"/>
              <a:t>Sensitivity Analyses on Life History Parameters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12" y="381489"/>
            <a:ext cx="3087919" cy="2375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4" y="2717378"/>
            <a:ext cx="3087919" cy="2375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78" y="381489"/>
            <a:ext cx="3087919" cy="2375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30" y="2717378"/>
            <a:ext cx="3087919" cy="23753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372" y="2880946"/>
            <a:ext cx="2387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1: High M</a:t>
            </a:r>
          </a:p>
          <a:p>
            <a:r>
              <a:rPr lang="en-US" sz="1600" dirty="0" smtClean="0"/>
              <a:t>Model 2: Low M</a:t>
            </a:r>
          </a:p>
          <a:p>
            <a:r>
              <a:rPr lang="en-US" sz="1600" dirty="0" smtClean="0"/>
              <a:t>Model 3: Steepness = 0.7</a:t>
            </a:r>
          </a:p>
          <a:p>
            <a:r>
              <a:rPr lang="en-US" sz="1600" dirty="0" smtClean="0"/>
              <a:t>Model 4: Steepness = 0.81</a:t>
            </a:r>
          </a:p>
          <a:p>
            <a:r>
              <a:rPr lang="en-US" sz="1600" dirty="0" smtClean="0"/>
              <a:t>Model 5: Steepness = 0.99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660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89" y="-333828"/>
            <a:ext cx="2587171" cy="3201250"/>
          </a:xfrm>
        </p:spPr>
        <p:txBody>
          <a:bodyPr/>
          <a:lstStyle/>
          <a:p>
            <a:r>
              <a:rPr lang="en-US" dirty="0" smtClean="0"/>
              <a:t>Sensitivity Analyses on Life History Parameters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12" y="381489"/>
            <a:ext cx="3087918" cy="2375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4" y="2717378"/>
            <a:ext cx="3087918" cy="2375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78" y="381489"/>
            <a:ext cx="3087918" cy="2375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30" y="2717378"/>
            <a:ext cx="3087918" cy="23753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029" y="3055117"/>
            <a:ext cx="2862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Model 6: Large Amax</a:t>
            </a:r>
          </a:p>
          <a:p>
            <a:r>
              <a:rPr lang="en-US" sz="1200" dirty="0" smtClean="0"/>
              <a:t>Model 7: Sun et al., 2007 Growth</a:t>
            </a:r>
          </a:p>
          <a:p>
            <a:r>
              <a:rPr lang="en-US" sz="1200" dirty="0" smtClean="0"/>
              <a:t>Model 8: High Maturity L</a:t>
            </a:r>
            <a:r>
              <a:rPr lang="en-US" sz="1200" baseline="-25000" dirty="0" smtClean="0"/>
              <a:t>50</a:t>
            </a:r>
          </a:p>
          <a:p>
            <a:r>
              <a:rPr lang="en-US" sz="1200" dirty="0" smtClean="0"/>
              <a:t>Model 9: Low Maturity L</a:t>
            </a:r>
            <a:r>
              <a:rPr lang="en-US" sz="1200" baseline="-25000" dirty="0" smtClean="0"/>
              <a:t>50</a:t>
            </a:r>
          </a:p>
          <a:p>
            <a:r>
              <a:rPr lang="en-US" sz="1200" dirty="0" smtClean="0"/>
              <a:t>Model 10: Wang et al., 2003 maturity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02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7612" y="0"/>
            <a:ext cx="4547463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75" dirty="0" smtClean="0"/>
              <a:t>NP Swordfish </a:t>
            </a:r>
            <a:r>
              <a:rPr lang="en-US" sz="2475" dirty="0"/>
              <a:t>Stock Status in </a:t>
            </a:r>
            <a:r>
              <a:rPr lang="en-US" sz="2475" dirty="0" smtClean="0"/>
              <a:t>2018</a:t>
            </a:r>
            <a:endParaRPr lang="en-US" sz="2475" dirty="0"/>
          </a:p>
        </p:txBody>
      </p:sp>
      <p:sp>
        <p:nvSpPr>
          <p:cNvPr id="16" name="Rectangle 15"/>
          <p:cNvSpPr/>
          <p:nvPr/>
        </p:nvSpPr>
        <p:spPr>
          <a:xfrm>
            <a:off x="1209886" y="1371600"/>
            <a:ext cx="447464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/>
        </p:nvSpPr>
        <p:spPr>
          <a:xfrm>
            <a:off x="4638886" y="1428750"/>
            <a:ext cx="447464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2" y="446697"/>
            <a:ext cx="7973568" cy="44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89" y="-333828"/>
            <a:ext cx="2735954" cy="3201250"/>
          </a:xfrm>
        </p:spPr>
        <p:txBody>
          <a:bodyPr/>
          <a:lstStyle/>
          <a:p>
            <a:r>
              <a:rPr lang="en-US" dirty="0" smtClean="0"/>
              <a:t>Sensitivity Analyses on Model Decisions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12" y="381489"/>
            <a:ext cx="3087918" cy="2375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36" y="2717379"/>
            <a:ext cx="3087918" cy="2375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78" y="381489"/>
            <a:ext cx="3087918" cy="2375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30" y="2717378"/>
            <a:ext cx="3087918" cy="23753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029" y="3055117"/>
            <a:ext cx="2862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Model 11: Drop all Vanuatu and Chinese Catch</a:t>
            </a:r>
          </a:p>
          <a:p>
            <a:r>
              <a:rPr lang="en-US" sz="1200" dirty="0" smtClean="0"/>
              <a:t>Model 12: Use all NP SWO Catch</a:t>
            </a:r>
          </a:p>
          <a:p>
            <a:r>
              <a:rPr lang="en-US" sz="1200" dirty="0" smtClean="0"/>
              <a:t>Model 13: Include Orphan Catch</a:t>
            </a:r>
            <a:endParaRPr lang="en-US" sz="1200" baseline="-25000" dirty="0" smtClean="0"/>
          </a:p>
          <a:p>
            <a:r>
              <a:rPr lang="en-US" sz="1200" dirty="0" smtClean="0"/>
              <a:t>Model 14: Change Amin to 1</a:t>
            </a:r>
            <a:endParaRPr lang="en-US" sz="1200" baseline="-25000" dirty="0" smtClean="0"/>
          </a:p>
          <a:p>
            <a:r>
              <a:rPr lang="en-US" sz="1200" dirty="0" smtClean="0"/>
              <a:t>Model 15: Don’t fit to S6</a:t>
            </a:r>
          </a:p>
          <a:p>
            <a:r>
              <a:rPr lang="en-US" sz="1200" dirty="0" smtClean="0"/>
              <a:t>Model 16: TWN size comp selectivity to double normal</a:t>
            </a:r>
          </a:p>
          <a:p>
            <a:r>
              <a:rPr lang="en-US" sz="1200" dirty="0" smtClean="0"/>
              <a:t>Model 17: Include F9 size data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8416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89" y="-333828"/>
            <a:ext cx="3548754" cy="3201250"/>
          </a:xfrm>
        </p:spPr>
        <p:txBody>
          <a:bodyPr/>
          <a:lstStyle/>
          <a:p>
            <a:r>
              <a:rPr lang="en-US" dirty="0" smtClean="0"/>
              <a:t>Sensitivity Analyses on CPUE Decisions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97" y="254489"/>
            <a:ext cx="3087917" cy="2375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97" y="2629810"/>
            <a:ext cx="3087917" cy="23753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4374" y="2793860"/>
            <a:ext cx="16292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Model 18a: S1 and S2</a:t>
            </a:r>
          </a:p>
          <a:p>
            <a:r>
              <a:rPr lang="en-US" sz="1200" dirty="0" smtClean="0"/>
              <a:t>Model 18b: S3 and S4</a:t>
            </a:r>
          </a:p>
          <a:p>
            <a:r>
              <a:rPr lang="en-US" sz="1200" dirty="0" smtClean="0"/>
              <a:t>Model 18c: S5 Only</a:t>
            </a:r>
          </a:p>
          <a:p>
            <a:r>
              <a:rPr lang="en-US" sz="1200" dirty="0" smtClean="0"/>
              <a:t>Model 18d: S7 only</a:t>
            </a:r>
          </a:p>
          <a:p>
            <a:r>
              <a:rPr lang="en-US" sz="1200" dirty="0" smtClean="0"/>
              <a:t>Model 18e: S8 only</a:t>
            </a:r>
          </a:p>
          <a:p>
            <a:r>
              <a:rPr lang="en-US" sz="1200" dirty="0" smtClean="0"/>
              <a:t>Model 18f: S7 and S8</a:t>
            </a:r>
          </a:p>
          <a:p>
            <a:r>
              <a:rPr lang="en-US" sz="1200" dirty="0" smtClean="0"/>
              <a:t>Model 19: All CPUE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04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SWO23_ISCPlen_files/figure-pptx/fig-sensitvityKob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5585" y="101204"/>
            <a:ext cx="4967516" cy="49675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3" y="-58906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Sensitivity Runs Kobe 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135727" y="914401"/>
            <a:ext cx="6858000" cy="295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4" tIns="34288" rIns="68574" bIns="34288">
            <a:spAutoFit/>
          </a:bodyPr>
          <a:lstStyle>
            <a:lvl1pPr marL="342900" indent="-3429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028700" lvl="2" indent="-342900">
              <a:spcBef>
                <a:spcPct val="40000"/>
              </a:spcBef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Five future harvest scenarios were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analyzed: </a:t>
            </a:r>
            <a:endParaRPr lang="en-US" dirty="0">
              <a:solidFill>
                <a:prstClr val="black"/>
              </a:solidFill>
              <a:latin typeface="+mj-lt"/>
              <a:cs typeface="Times New Roman" panose="02020603050405020304" pitchFamily="18" charset="0"/>
            </a:endParaRPr>
          </a:p>
          <a:p>
            <a:pPr marL="1543050" lvl="3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 Low Scenario with F =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</a:t>
            </a:r>
            <a:r>
              <a:rPr lang="en-US" baseline="-25000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SPR30</a:t>
            </a:r>
            <a:r>
              <a:rPr lang="en-US" baseline="-25000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%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1543050" lvl="3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CMM 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Scenario with F =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</a:t>
            </a:r>
            <a:r>
              <a:rPr lang="en-US" baseline="-25000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2008-2010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prstClr val="black"/>
              </a:solidFill>
              <a:latin typeface="+mj-lt"/>
              <a:cs typeface="Times New Roman" panose="02020603050405020304" pitchFamily="18" charset="0"/>
            </a:endParaRPr>
          </a:p>
          <a:p>
            <a:pPr marL="1543050" lvl="3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 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Status Quo Scenario with F =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</a:t>
            </a:r>
            <a:r>
              <a:rPr lang="en-US" baseline="-25000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2019-2021</a:t>
            </a:r>
            <a:endParaRPr lang="en-US" baseline="-25000" dirty="0">
              <a:solidFill>
                <a:prstClr val="black"/>
              </a:solidFill>
              <a:latin typeface="+mj-lt"/>
              <a:cs typeface="Times New Roman" panose="02020603050405020304" pitchFamily="18" charset="0"/>
            </a:endParaRPr>
          </a:p>
          <a:p>
            <a:pPr marL="1543050" lvl="3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 at MSY Scenario with F = F</a:t>
            </a:r>
            <a:r>
              <a:rPr lang="en-US" baseline="-25000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MSY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1543050" lvl="3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</a:t>
            </a:r>
            <a:r>
              <a:rPr lang="en-US" baseline="-25000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needed to reach 20%SSB</a:t>
            </a:r>
            <a:r>
              <a:rPr lang="en-US" baseline="-25000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F=0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 with F =F</a:t>
            </a:r>
            <a:r>
              <a:rPr lang="en-US" baseline="-25000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20%SSBF=0</a:t>
            </a:r>
          </a:p>
          <a:p>
            <a:pPr marL="1028700" lvl="2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Recruitment based upon the stock-recruitment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curve, based upon 100 bootstrap model runs</a:t>
            </a:r>
            <a:endParaRPr lang="en-US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120140" y="114303"/>
            <a:ext cx="6858000" cy="48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74" tIns="34288" rIns="68574" bIns="34288">
            <a:spAutoFit/>
          </a:bodyPr>
          <a:lstStyle/>
          <a:p>
            <a:pPr algn="ctr" defTabSz="342900" eaLnBrk="0" hangingPunct="0">
              <a:defRPr/>
            </a:pPr>
            <a:r>
              <a:rPr lang="en-US" sz="2700" b="1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NP Swordfish </a:t>
            </a:r>
            <a:r>
              <a:rPr lang="en-US" sz="27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Stock Projections</a:t>
            </a:r>
          </a:p>
        </p:txBody>
      </p:sp>
    </p:spTree>
    <p:extLst>
      <p:ext uri="{BB962C8B-B14F-4D97-AF65-F5344CB8AC3E}">
        <p14:creationId xmlns:p14="http://schemas.microsoft.com/office/powerpoint/2010/main" val="381041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smtClean="0"/>
              <a:t>Project</a:t>
            </a:r>
            <a:r>
              <a:rPr lang="en-US" dirty="0" smtClean="0"/>
              <a:t>i</a:t>
            </a:r>
            <a:r>
              <a:rPr dirty="0" smtClean="0"/>
              <a:t>ons</a:t>
            </a:r>
            <a:endParaRPr dirty="0"/>
          </a:p>
        </p:txBody>
      </p:sp>
      <p:pic>
        <p:nvPicPr>
          <p:cNvPr id="3" name="Picture 1" descr="SWO23_ISCPlen_files/figure-pptx/fig-projectionssb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28" y="1118593"/>
            <a:ext cx="5031702" cy="37800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 7" descr="SWO23_ISCPlen_files/figure-pptx/fig-projectioncatch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74672" y="1117599"/>
            <a:ext cx="4954975" cy="3712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NP SWO stock has produced annual yields of around 11,500 </a:t>
            </a:r>
            <a:r>
              <a:rPr lang="en-US" dirty="0" err="1"/>
              <a:t>mt</a:t>
            </a:r>
            <a:r>
              <a:rPr lang="en-US" dirty="0"/>
              <a:t> per year since 2016, or about 2/3 of the MSY catch amount. </a:t>
            </a:r>
            <a:endParaRPr lang="en-US" dirty="0" smtClean="0"/>
          </a:p>
          <a:p>
            <a:r>
              <a:rPr lang="en-US" strike="sngStrike" dirty="0" smtClean="0"/>
              <a:t>This </a:t>
            </a:r>
            <a:r>
              <a:rPr lang="en-US" strike="sngStrike" dirty="0"/>
              <a:t>suggests the stock may be able to support somewhat higher yields. </a:t>
            </a:r>
            <a:endParaRPr lang="en-US" strike="sngStrike" dirty="0" smtClean="0"/>
          </a:p>
          <a:p>
            <a:r>
              <a:rPr lang="en-US" dirty="0" smtClean="0"/>
              <a:t>Swordfish </a:t>
            </a:r>
            <a:r>
              <a:rPr lang="en-US" dirty="0"/>
              <a:t>stock status is positive with no evidence of excess F above F</a:t>
            </a:r>
            <a:r>
              <a:rPr lang="en-US" baseline="-25000" dirty="0"/>
              <a:t>MSY</a:t>
            </a:r>
            <a:r>
              <a:rPr lang="en-US" dirty="0"/>
              <a:t> or substantial depletion of spawning potential.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was also noted that retrospective analyses show that the assessment model appears to underestimate spawning potential in recent years.</a:t>
            </a:r>
          </a:p>
        </p:txBody>
      </p:sp>
    </p:spTree>
    <p:extLst>
      <p:ext uri="{BB962C8B-B14F-4D97-AF65-F5344CB8AC3E}">
        <p14:creationId xmlns:p14="http://schemas.microsoft.com/office/powerpoint/2010/main" val="5266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ISC BILLWG response to NC18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4353"/>
            <a:ext cx="8229600" cy="37202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response to a request from the WCPFC Northern committee, the BILLWG used WCPFC and IATTC public domain data and yearbooks to compile catch and effort north and south of </a:t>
            </a:r>
            <a:r>
              <a:rPr lang="en-US" dirty="0" smtClean="0"/>
              <a:t>20</a:t>
            </a:r>
            <a:r>
              <a:rPr lang="en-US" baseline="30000" dirty="0" smtClean="0"/>
              <a:t>°</a:t>
            </a:r>
            <a:r>
              <a:rPr lang="en-US" dirty="0" smtClean="0"/>
              <a:t>N through 2020.</a:t>
            </a:r>
          </a:p>
          <a:p>
            <a:r>
              <a:rPr lang="en-US" dirty="0" smtClean="0"/>
              <a:t>Much </a:t>
            </a:r>
            <a:r>
              <a:rPr lang="en-US" dirty="0"/>
              <a:t>of the swordfish catch is from longlines, and only longlines are available for effort.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effort south of 20</a:t>
            </a:r>
            <a:r>
              <a:rPr lang="en-US" baseline="30000" dirty="0"/>
              <a:t>°</a:t>
            </a:r>
            <a:r>
              <a:rPr lang="en-US" dirty="0"/>
              <a:t>N includes and accounts for a large proportion of the statistics for Vietnam and Indonesia.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longline effort for Indonesia and Vietnam has been estimated because the logbook coverage for these fleets could be much higher or less coverage over time. </a:t>
            </a:r>
            <a:endParaRPr lang="en-US" dirty="0" smtClean="0"/>
          </a:p>
          <a:p>
            <a:r>
              <a:rPr lang="en-US" dirty="0" smtClean="0"/>
              <a:t>Recently</a:t>
            </a:r>
            <a:r>
              <a:rPr lang="en-US" dirty="0"/>
              <a:t>, catches of longline fishery in the 0°-10</a:t>
            </a:r>
            <a:r>
              <a:rPr lang="en-US" baseline="30000" dirty="0"/>
              <a:t>°</a:t>
            </a:r>
            <a:r>
              <a:rPr lang="en-US" dirty="0"/>
              <a:t>N area of the eastern Pacific have increased. </a:t>
            </a:r>
            <a:endParaRPr lang="en-US" dirty="0" smtClean="0"/>
          </a:p>
          <a:p>
            <a:r>
              <a:rPr lang="en-US" dirty="0" smtClean="0"/>
              <a:t>The gillnet </a:t>
            </a:r>
            <a:r>
              <a:rPr lang="en-US" dirty="0"/>
              <a:t>fishing conducted in the waters around Vietnam is also responsible for the increase in catch south of 20</a:t>
            </a:r>
            <a:r>
              <a:rPr lang="en-US" baseline="30000" dirty="0"/>
              <a:t>°</a:t>
            </a:r>
            <a:r>
              <a:rPr lang="en-US" dirty="0"/>
              <a:t>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ISC BILLWG response to NC18</a:t>
            </a:r>
            <a:endParaRPr lang="en-US" dirty="0"/>
          </a:p>
        </p:txBody>
      </p:sp>
      <p:pic>
        <p:nvPicPr>
          <p:cNvPr id="5" name="図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85" y="933304"/>
            <a:ext cx="6991694" cy="3805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4985" y="4738861"/>
            <a:ext cx="710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Catch and effort from 2021 is not included as it is preliminary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779" y="-1"/>
            <a:ext cx="2392162" cy="318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668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 smtClean="0"/>
              <a:t>Hirotaka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51" y="2373293"/>
            <a:ext cx="3693609" cy="2770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1" y="-1"/>
            <a:ext cx="3693609" cy="27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3" y="2373292"/>
            <a:ext cx="3693609" cy="277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2023 NP SWO Modeling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5087112" cy="3394472"/>
          </a:xfrm>
        </p:spPr>
        <p:txBody>
          <a:bodyPr/>
          <a:lstStyle/>
          <a:p>
            <a:r>
              <a:rPr lang="en-US" dirty="0" smtClean="0"/>
              <a:t>Stock structure is expanded to include the N EPO “triangle”</a:t>
            </a:r>
          </a:p>
          <a:p>
            <a:pPr lvl="1"/>
            <a:r>
              <a:rPr lang="en-US" dirty="0" smtClean="0"/>
              <a:t>Using fleets-as-areas to account for stock structure</a:t>
            </a:r>
          </a:p>
          <a:p>
            <a:r>
              <a:rPr lang="en-US" dirty="0" smtClean="0"/>
              <a:t>Fleet structure is consistent with 2018 assessment</a:t>
            </a:r>
          </a:p>
          <a:p>
            <a:r>
              <a:rPr lang="en-US" dirty="0" smtClean="0"/>
              <a:t>Biological information is unchanged from 2018</a:t>
            </a:r>
          </a:p>
          <a:p>
            <a:endParaRPr lang="en-US" dirty="0" smtClean="0"/>
          </a:p>
        </p:txBody>
      </p:sp>
      <p:pic>
        <p:nvPicPr>
          <p:cNvPr id="6" name="Picture 1" descr="2023_SWO_stock_boundary.png"/>
          <p:cNvPicPr>
            <a:picLocks noGrp="1" noChangeAspect="1"/>
          </p:cNvPicPr>
          <p:nvPr/>
        </p:nvPicPr>
        <p:blipFill rotWithShape="1">
          <a:blip r:embed="rId2"/>
          <a:srcRect l="16851" r="15129"/>
          <a:stretch/>
        </p:blipFill>
        <p:spPr bwMode="auto">
          <a:xfrm>
            <a:off x="5385816" y="1114561"/>
            <a:ext cx="348996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Freeform 1"/>
          <p:cNvSpPr/>
          <p:nvPr/>
        </p:nvSpPr>
        <p:spPr>
          <a:xfrm>
            <a:off x="5806440" y="1591056"/>
            <a:ext cx="2124456" cy="975360"/>
          </a:xfrm>
          <a:custGeom>
            <a:avLst/>
            <a:gdLst>
              <a:gd name="connsiteX0" fmla="*/ 0 w 2124456"/>
              <a:gd name="connsiteY0" fmla="*/ 972312 h 975360"/>
              <a:gd name="connsiteX1" fmla="*/ 1271016 w 2124456"/>
              <a:gd name="connsiteY1" fmla="*/ 975360 h 975360"/>
              <a:gd name="connsiteX2" fmla="*/ 1289304 w 2124456"/>
              <a:gd name="connsiteY2" fmla="*/ 890016 h 975360"/>
              <a:gd name="connsiteX3" fmla="*/ 1642872 w 2124456"/>
              <a:gd name="connsiteY3" fmla="*/ 899160 h 975360"/>
              <a:gd name="connsiteX4" fmla="*/ 1655064 w 2124456"/>
              <a:gd name="connsiteY4" fmla="*/ 801624 h 975360"/>
              <a:gd name="connsiteX5" fmla="*/ 1780032 w 2124456"/>
              <a:gd name="connsiteY5" fmla="*/ 801624 h 975360"/>
              <a:gd name="connsiteX6" fmla="*/ 1801368 w 2124456"/>
              <a:gd name="connsiteY6" fmla="*/ 752856 h 975360"/>
              <a:gd name="connsiteX7" fmla="*/ 1898904 w 2124456"/>
              <a:gd name="connsiteY7" fmla="*/ 746760 h 975360"/>
              <a:gd name="connsiteX8" fmla="*/ 1895856 w 2124456"/>
              <a:gd name="connsiteY8" fmla="*/ 664464 h 975360"/>
              <a:gd name="connsiteX9" fmla="*/ 1965960 w 2124456"/>
              <a:gd name="connsiteY9" fmla="*/ 652272 h 975360"/>
              <a:gd name="connsiteX10" fmla="*/ 1969008 w 2124456"/>
              <a:gd name="connsiteY10" fmla="*/ 481584 h 975360"/>
              <a:gd name="connsiteX11" fmla="*/ 2124456 w 2124456"/>
              <a:gd name="connsiteY11" fmla="*/ 484632 h 975360"/>
              <a:gd name="connsiteX12" fmla="*/ 2109216 w 2124456"/>
              <a:gd name="connsiteY12" fmla="*/ 27432 h 975360"/>
              <a:gd name="connsiteX13" fmla="*/ 27432 w 2124456"/>
              <a:gd name="connsiteY13" fmla="*/ 0 h 975360"/>
              <a:gd name="connsiteX14" fmla="*/ 0 w 2124456"/>
              <a:gd name="connsiteY14" fmla="*/ 972312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24456" h="975360">
                <a:moveTo>
                  <a:pt x="0" y="972312"/>
                </a:moveTo>
                <a:lnTo>
                  <a:pt x="1271016" y="975360"/>
                </a:lnTo>
                <a:lnTo>
                  <a:pt x="1289304" y="890016"/>
                </a:lnTo>
                <a:lnTo>
                  <a:pt x="1642872" y="899160"/>
                </a:lnTo>
                <a:lnTo>
                  <a:pt x="1655064" y="801624"/>
                </a:lnTo>
                <a:lnTo>
                  <a:pt x="1780032" y="801624"/>
                </a:lnTo>
                <a:lnTo>
                  <a:pt x="1801368" y="752856"/>
                </a:lnTo>
                <a:lnTo>
                  <a:pt x="1898904" y="746760"/>
                </a:lnTo>
                <a:lnTo>
                  <a:pt x="1895856" y="664464"/>
                </a:lnTo>
                <a:lnTo>
                  <a:pt x="1965960" y="652272"/>
                </a:lnTo>
                <a:lnTo>
                  <a:pt x="1969008" y="481584"/>
                </a:lnTo>
                <a:lnTo>
                  <a:pt x="2124456" y="484632"/>
                </a:lnTo>
                <a:lnTo>
                  <a:pt x="2109216" y="27432"/>
                </a:lnTo>
                <a:lnTo>
                  <a:pt x="27432" y="0"/>
                </a:lnTo>
                <a:lnTo>
                  <a:pt x="0" y="972312"/>
                </a:ln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46064" y="2209800"/>
            <a:ext cx="1109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2018 assessment</a:t>
            </a:r>
            <a:endParaRPr lang="en-US" sz="900" dirty="0"/>
          </a:p>
        </p:txBody>
      </p:sp>
      <p:sp>
        <p:nvSpPr>
          <p:cNvPr id="7" name="Isosceles Triangle 6"/>
          <p:cNvSpPr/>
          <p:nvPr/>
        </p:nvSpPr>
        <p:spPr>
          <a:xfrm>
            <a:off x="7488936" y="2033017"/>
            <a:ext cx="890016" cy="407615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86600" y="2476500"/>
            <a:ext cx="279400" cy="1238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833472" y="2603036"/>
            <a:ext cx="1868846" cy="1007843"/>
          </a:xfrm>
          <a:custGeom>
            <a:avLst/>
            <a:gdLst>
              <a:gd name="connsiteX0" fmla="*/ 0 w 1868846"/>
              <a:gd name="connsiteY0" fmla="*/ 0 h 1007843"/>
              <a:gd name="connsiteX1" fmla="*/ 353746 w 1868846"/>
              <a:gd name="connsiteY1" fmla="*/ 627399 h 1007843"/>
              <a:gd name="connsiteX2" fmla="*/ 373769 w 1868846"/>
              <a:gd name="connsiteY2" fmla="*/ 907726 h 1007843"/>
              <a:gd name="connsiteX3" fmla="*/ 513932 w 1868846"/>
              <a:gd name="connsiteY3" fmla="*/ 921075 h 1007843"/>
              <a:gd name="connsiteX4" fmla="*/ 513932 w 1868846"/>
              <a:gd name="connsiteY4" fmla="*/ 1001168 h 1007843"/>
              <a:gd name="connsiteX5" fmla="*/ 1862172 w 1868846"/>
              <a:gd name="connsiteY5" fmla="*/ 1007843 h 1007843"/>
              <a:gd name="connsiteX6" fmla="*/ 1868846 w 1868846"/>
              <a:gd name="connsiteY6" fmla="*/ 60071 h 1007843"/>
              <a:gd name="connsiteX7" fmla="*/ 1528449 w 1868846"/>
              <a:gd name="connsiteY7" fmla="*/ 53396 h 1007843"/>
              <a:gd name="connsiteX8" fmla="*/ 1528449 w 1868846"/>
              <a:gd name="connsiteY8" fmla="*/ 0 h 1007843"/>
              <a:gd name="connsiteX9" fmla="*/ 0 w 1868846"/>
              <a:gd name="connsiteY9" fmla="*/ 0 h 100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8846" h="1007843">
                <a:moveTo>
                  <a:pt x="0" y="0"/>
                </a:moveTo>
                <a:lnTo>
                  <a:pt x="353746" y="627399"/>
                </a:lnTo>
                <a:lnTo>
                  <a:pt x="373769" y="907726"/>
                </a:lnTo>
                <a:lnTo>
                  <a:pt x="513932" y="921075"/>
                </a:lnTo>
                <a:lnTo>
                  <a:pt x="513932" y="1001168"/>
                </a:lnTo>
                <a:lnTo>
                  <a:pt x="1862172" y="1007843"/>
                </a:lnTo>
                <a:cubicBezTo>
                  <a:pt x="1864397" y="691919"/>
                  <a:pt x="1866621" y="375995"/>
                  <a:pt x="1868846" y="60071"/>
                </a:cubicBezTo>
                <a:lnTo>
                  <a:pt x="1528449" y="53396"/>
                </a:lnTo>
                <a:lnTo>
                  <a:pt x="1528449" y="0"/>
                </a:lnTo>
                <a:lnTo>
                  <a:pt x="0" y="0"/>
                </a:lnTo>
                <a:close/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355247" y="2416152"/>
            <a:ext cx="1274820" cy="1027866"/>
          </a:xfrm>
          <a:custGeom>
            <a:avLst/>
            <a:gdLst>
              <a:gd name="connsiteX0" fmla="*/ 13349 w 1274820"/>
              <a:gd name="connsiteY0" fmla="*/ 0 h 1027866"/>
              <a:gd name="connsiteX1" fmla="*/ 0 w 1274820"/>
              <a:gd name="connsiteY1" fmla="*/ 1014517 h 1027866"/>
              <a:gd name="connsiteX2" fmla="*/ 1274820 w 1274820"/>
              <a:gd name="connsiteY2" fmla="*/ 1027866 h 1027866"/>
              <a:gd name="connsiteX3" fmla="*/ 1274820 w 1274820"/>
              <a:gd name="connsiteY3" fmla="*/ 13349 h 1027866"/>
              <a:gd name="connsiteX4" fmla="*/ 13349 w 1274820"/>
              <a:gd name="connsiteY4" fmla="*/ 0 h 102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4820" h="1027866">
                <a:moveTo>
                  <a:pt x="13349" y="0"/>
                </a:moveTo>
                <a:lnTo>
                  <a:pt x="0" y="1014517"/>
                </a:lnTo>
                <a:lnTo>
                  <a:pt x="1274820" y="1027866"/>
                </a:lnTo>
                <a:lnTo>
                  <a:pt x="1274820" y="13349"/>
                </a:lnTo>
                <a:lnTo>
                  <a:pt x="13349" y="0"/>
                </a:lnTo>
                <a:close/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7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9375" y="-44846"/>
            <a:ext cx="3698875" cy="444896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 smtClean="0"/>
              <a:t>Fleet Structure</a:t>
            </a:r>
            <a:endParaRPr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45013"/>
              </p:ext>
            </p:extLst>
          </p:nvPr>
        </p:nvGraphicFramePr>
        <p:xfrm>
          <a:off x="88901" y="501648"/>
          <a:ext cx="4727574" cy="445587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07932">
                  <a:extLst>
                    <a:ext uri="{9D8B030D-6E8A-4147-A177-3AD203B41FA5}">
                      <a16:colId xmlns:a16="http://schemas.microsoft.com/office/drawing/2014/main" val="2408795461"/>
                    </a:ext>
                  </a:extLst>
                </a:gridCol>
                <a:gridCol w="739876">
                  <a:extLst>
                    <a:ext uri="{9D8B030D-6E8A-4147-A177-3AD203B41FA5}">
                      <a16:colId xmlns:a16="http://schemas.microsoft.com/office/drawing/2014/main" val="2817892932"/>
                    </a:ext>
                  </a:extLst>
                </a:gridCol>
                <a:gridCol w="1896667">
                  <a:extLst>
                    <a:ext uri="{9D8B030D-6E8A-4147-A177-3AD203B41FA5}">
                      <a16:colId xmlns:a16="http://schemas.microsoft.com/office/drawing/2014/main" val="2655136864"/>
                    </a:ext>
                  </a:extLst>
                </a:gridCol>
                <a:gridCol w="822084">
                  <a:extLst>
                    <a:ext uri="{9D8B030D-6E8A-4147-A177-3AD203B41FA5}">
                      <a16:colId xmlns:a16="http://schemas.microsoft.com/office/drawing/2014/main" val="1165848701"/>
                    </a:ext>
                  </a:extLst>
                </a:gridCol>
                <a:gridCol w="761015">
                  <a:extLst>
                    <a:ext uri="{9D8B030D-6E8A-4147-A177-3AD203B41FA5}">
                      <a16:colId xmlns:a16="http://schemas.microsoft.com/office/drawing/2014/main" val="3859597387"/>
                    </a:ext>
                  </a:extLst>
                </a:gridCol>
              </a:tblGrid>
              <a:tr h="3221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Catch Index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Abundance Index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Fleet Name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Time Period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Length Comp Used?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34" marR="2934" marT="293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110597"/>
                  </a:ext>
                </a:extLst>
              </a:tr>
              <a:tr h="30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F1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S1 - 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JPN_WCNPO_OSDWCOLL_late_Area1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1994-2021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3948060"/>
                  </a:ext>
                </a:extLst>
              </a:tr>
              <a:tr h="24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F2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S5 - 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TWN_WCNPO_DWLL_late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2000-2021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2760750696"/>
                  </a:ext>
                </a:extLst>
              </a:tr>
              <a:tr h="330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F3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S8 - 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US_WCNPO_LL_shallow_late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2004-2021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558741323"/>
                  </a:ext>
                </a:extLst>
              </a:tr>
              <a:tr h="162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F4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IATTC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1975-2021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2950181591"/>
                  </a:ext>
                </a:extLst>
              </a:tr>
              <a:tr h="162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JPN_EPO_OSDWLL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1975-2016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1738473099"/>
                  </a:ext>
                </a:extLst>
              </a:tr>
              <a:tr h="24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S2 - 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JPN_WCNPO_OSDWLL_early_Area1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1975-1993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3171686379"/>
                  </a:ext>
                </a:extLst>
              </a:tr>
              <a:tr h="162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JPN_WCNPO_CODF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1993-2021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3538311203"/>
                  </a:ext>
                </a:extLst>
              </a:tr>
              <a:tr h="330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S7 - 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US_WCNPO_LL_shallow_early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1993-2001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1753426986"/>
                  </a:ext>
                </a:extLst>
              </a:tr>
              <a:tr h="330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S6 - 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US_WCNPO_LL_deep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1996-2021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3722917198"/>
                  </a:ext>
                </a:extLst>
              </a:tr>
              <a:tr h="162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JPN_WCNPO_OSDF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1975-1992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3477536402"/>
                  </a:ext>
                </a:extLst>
              </a:tr>
              <a:tr h="162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F11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JPN_WCNPO_Other_early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1975-1993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2587769516"/>
                  </a:ext>
                </a:extLst>
              </a:tr>
              <a:tr h="162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F12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JPN_WCNPO_Other_late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1994-2021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831341495"/>
                  </a:ext>
                </a:extLst>
              </a:tr>
              <a:tr h="24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F13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TWN_WCNPO_DWLL_early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1975-1999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2803861170"/>
                  </a:ext>
                </a:extLst>
              </a:tr>
              <a:tr h="162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F14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TWN_WCNPO_Other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2001-2021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1296879845"/>
                  </a:ext>
                </a:extLst>
              </a:tr>
              <a:tr h="162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F15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US_WCNPO_GN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1980-2021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4239949180"/>
                  </a:ext>
                </a:extLst>
              </a:tr>
              <a:tr h="162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US_WCNPO_Other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1975-2021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2512948397"/>
                  </a:ext>
                </a:extLst>
              </a:tr>
              <a:tr h="24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S3 - 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JPN_WCNPO_OSDWLL_early_Area2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1975-1993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2121812947"/>
                  </a:ext>
                </a:extLst>
              </a:tr>
              <a:tr h="241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F18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S4 - 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JPN_WCNPO_OSDWLL_late_Area2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1994-2021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2381890001"/>
                  </a:ext>
                </a:extLst>
              </a:tr>
              <a:tr h="1625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F19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WCPFC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1975-2021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-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934" marR="2934" marT="2934" marB="0" anchor="ctr"/>
                </a:tc>
                <a:extLst>
                  <a:ext uri="{0D108BD9-81ED-4DB2-BD59-A6C34878D82A}">
                    <a16:rowId xmlns:a16="http://schemas.microsoft.com/office/drawing/2014/main" val="508233247"/>
                  </a:ext>
                </a:extLst>
              </a:tr>
            </a:tbl>
          </a:graphicData>
        </a:graphic>
      </p:graphicFrame>
      <p:pic>
        <p:nvPicPr>
          <p:cNvPr id="4" name="Picture 1" descr="SWO23_ISCPlen_files/figure-pptx/fig-data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05325" y="1168400"/>
            <a:ext cx="4610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smtClean="0"/>
              <a:t>Catch</a:t>
            </a:r>
            <a:r>
              <a:rPr lang="en-US" dirty="0" smtClean="0"/>
              <a:t> By Country/RFMO and Region</a:t>
            </a:r>
            <a:endParaRPr dirty="0"/>
          </a:p>
        </p:txBody>
      </p:sp>
      <p:pic>
        <p:nvPicPr>
          <p:cNvPr id="3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9446" y="902327"/>
            <a:ext cx="5749926" cy="41070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995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>Standardized CPUE by fleet</a:t>
            </a:r>
            <a:endParaRPr dirty="0"/>
          </a:p>
        </p:txBody>
      </p:sp>
      <p:pic>
        <p:nvPicPr>
          <p:cNvPr id="3" name="Picture 1" descr="SWO23_ISCPlen_files/figure-pptx/fig-FLRsmoother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" y="765174"/>
            <a:ext cx="8591550" cy="42957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92301" y="801619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S1_JPN_WCNPO_OSDWLL_Early_Area1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984751" y="801619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S5_TWN_WCNPO_DWLL_late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6086477" y="1808853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S6_US_WCNPO_LL_Deep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6102351" y="2782256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S7_US_WCNPO_LL_shallow_early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863726" y="2783975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S3_JPN_WCNPO_OSDWLL_Early_Area2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66751" y="1808853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S2_JPN_WCNPO_OSDWLL_Late_Area1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666751" y="3748019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S4_JPN_WCNPO_OSDWLL_Late_Area2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4867276" y="4424294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S8_US_WCNPO_LL_shallow_late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824" y="15479"/>
            <a:ext cx="4117975" cy="857250"/>
          </a:xfrm>
        </p:spPr>
        <p:txBody>
          <a:bodyPr>
            <a:noAutofit/>
          </a:bodyPr>
          <a:lstStyle/>
          <a:p>
            <a:r>
              <a:rPr lang="en-US" sz="2400" dirty="0" smtClean="0"/>
              <a:t>Size Composition Data by Fleet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05" y="263129"/>
            <a:ext cx="3995738" cy="39957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51"/>
          <a:stretch/>
        </p:blipFill>
        <p:spPr>
          <a:xfrm>
            <a:off x="334962" y="4098925"/>
            <a:ext cx="4081225" cy="850900"/>
          </a:xfrm>
          <a:prstGeom prst="rect">
            <a:avLst/>
          </a:prstGeom>
        </p:spPr>
      </p:pic>
      <p:pic>
        <p:nvPicPr>
          <p:cNvPr id="6" name="Picture 1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8250" y="1031479"/>
            <a:ext cx="32893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99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11697</TotalTime>
  <Words>1474</Words>
  <Application>Microsoft Office PowerPoint</Application>
  <PresentationFormat>On-screen Show (16:9)</PresentationFormat>
  <Paragraphs>297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Cambria</vt:lpstr>
      <vt:lpstr>Times New Roman</vt:lpstr>
      <vt:lpstr>Wingdings</vt:lpstr>
      <vt:lpstr>Office Theme</vt:lpstr>
      <vt:lpstr>North Pacific Swordfish 2023 Benchmark Stock Assessment</vt:lpstr>
      <vt:lpstr>Overview</vt:lpstr>
      <vt:lpstr>Overview of the 2018 Stock Assessment</vt:lpstr>
      <vt:lpstr>PowerPoint Presentation</vt:lpstr>
      <vt:lpstr>2023 NP SWO Modeling Changes</vt:lpstr>
      <vt:lpstr>Fleet Structure</vt:lpstr>
      <vt:lpstr>Catch By Country/RFMO and Region</vt:lpstr>
      <vt:lpstr>Standardized CPUE by fleet</vt:lpstr>
      <vt:lpstr>Size Composition Data by Fleet</vt:lpstr>
      <vt:lpstr>Modeling approach</vt:lpstr>
      <vt:lpstr>PowerPoint Presentation</vt:lpstr>
      <vt:lpstr>Estimation of Recruitment Deviations From Stock-Recruitment Curve</vt:lpstr>
      <vt:lpstr>Time-varying Selectivity</vt:lpstr>
      <vt:lpstr>Selectivity</vt:lpstr>
      <vt:lpstr>Model Diagnostics</vt:lpstr>
      <vt:lpstr>Results of Likelihood Profiles by Data Component for Unfished Recruitment R0 </vt:lpstr>
      <vt:lpstr>Results of Likelihood Profiles by Data Component for Unfished Recruitment R0 </vt:lpstr>
      <vt:lpstr>CPUE Diagnostics</vt:lpstr>
      <vt:lpstr>CPUE Runs Test</vt:lpstr>
      <vt:lpstr>CPUE Hindcast cross-validation</vt:lpstr>
      <vt:lpstr>Results of Likelihood Profiles by Data Component for Unfished Recruitment R0 </vt:lpstr>
      <vt:lpstr>Fit to the Size Composition Data</vt:lpstr>
      <vt:lpstr>Fit to the Size Composition Data</vt:lpstr>
      <vt:lpstr>Fit to the Size Composition Data</vt:lpstr>
      <vt:lpstr>Fit to the Size Composition Data</vt:lpstr>
      <vt:lpstr>Length Runs Test</vt:lpstr>
      <vt:lpstr>Length Hindcast cross-validation</vt:lpstr>
      <vt:lpstr>Jitter Plot</vt:lpstr>
      <vt:lpstr>Retrospective Analysis</vt:lpstr>
      <vt:lpstr>Age Structured Production Model</vt:lpstr>
      <vt:lpstr>NP Swordfish Benchmark Stock Assessment</vt:lpstr>
      <vt:lpstr>WCNPO Swordfish Catch by ISC Country</vt:lpstr>
      <vt:lpstr>NP Swordfish Reference Points</vt:lpstr>
      <vt:lpstr>PowerPoint Presentation</vt:lpstr>
      <vt:lpstr>NP Swordfish Spawning Biomass</vt:lpstr>
      <vt:lpstr>Information on Stock Status</vt:lpstr>
      <vt:lpstr>PowerPoint Presentation</vt:lpstr>
      <vt:lpstr>Sensitivity Analyses on Life History Parameters</vt:lpstr>
      <vt:lpstr>Sensitivity Analyses on Life History Parameters</vt:lpstr>
      <vt:lpstr>Sensitivity Analyses on Model Decisions</vt:lpstr>
      <vt:lpstr>Sensitivity Analyses on CPUE Decisions</vt:lpstr>
      <vt:lpstr>Sensitivity Runs Kobe Plot</vt:lpstr>
      <vt:lpstr>PowerPoint Presentation</vt:lpstr>
      <vt:lpstr>Projections</vt:lpstr>
      <vt:lpstr>Conservation Information</vt:lpstr>
      <vt:lpstr>ISC BILLWG response to NC18</vt:lpstr>
      <vt:lpstr>ISC BILLWG response to NC18</vt:lpstr>
      <vt:lpstr>Thank you  Hirotaka!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SWO_SAR_2023</dc:title>
  <dc:creator>Michelle</dc:creator>
  <cp:keywords/>
  <cp:lastModifiedBy>Michelle Sculley</cp:lastModifiedBy>
  <cp:revision>28</cp:revision>
  <dcterms:created xsi:type="dcterms:W3CDTF">2023-06-27T20:46:54Z</dcterms:created>
  <dcterms:modified xsi:type="dcterms:W3CDTF">2023-07-14T01:22:25Z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params">
    <vt:lpwstr/>
  </property>
  <property fmtid="{D5CDD505-2E9C-101B-9397-08002B2CF9AE}" pid="12" name="tbl-cap-location">
    <vt:lpwstr>top</vt:lpwstr>
  </property>
  <property fmtid="{D5CDD505-2E9C-101B-9397-08002B2CF9AE}" pid="13" name="toc-title">
    <vt:lpwstr>Table of contents</vt:lpwstr>
  </property>
</Properties>
</file>